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TT Hoves Bold" charset="1" panose="02000003020000060003"/>
      <p:regular r:id="rId14"/>
    </p:embeddedFont>
    <p:embeddedFont>
      <p:font typeface="TT Hoves" charset="1" panose="02000003020000060003"/>
      <p:regular r:id="rId15"/>
    </p:embeddedFont>
    <p:embeddedFont>
      <p:font typeface="Canva Sans Bold" charset="1" panose="020B08030305010401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05628" y="-3991568"/>
            <a:ext cx="9598990" cy="9598990"/>
          </a:xfrm>
          <a:custGeom>
            <a:avLst/>
            <a:gdLst/>
            <a:ahLst/>
            <a:cxnLst/>
            <a:rect r="r" b="b" t="t" l="l"/>
            <a:pathLst>
              <a:path h="9598990" w="9598990">
                <a:moveTo>
                  <a:pt x="0" y="0"/>
                </a:moveTo>
                <a:lnTo>
                  <a:pt x="9598990" y="0"/>
                </a:lnTo>
                <a:lnTo>
                  <a:pt x="9598990" y="9598990"/>
                </a:lnTo>
                <a:lnTo>
                  <a:pt x="0" y="9598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75489" y="1170261"/>
            <a:ext cx="6998061" cy="2561528"/>
            <a:chOff x="0" y="0"/>
            <a:chExt cx="2342659" cy="8574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0" y="0"/>
                  </a:moveTo>
                  <a:lnTo>
                    <a:pt x="2342659" y="0"/>
                  </a:lnTo>
                  <a:lnTo>
                    <a:pt x="2342659" y="857492"/>
                  </a:lnTo>
                  <a:lnTo>
                    <a:pt x="0" y="857492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04775"/>
              <a:ext cx="2342659" cy="75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601687" y="6540872"/>
            <a:ext cx="7498697" cy="483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b="true" sz="37888" spc="-1856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75489" y="3862348"/>
            <a:ext cx="6998061" cy="2561528"/>
            <a:chOff x="0" y="0"/>
            <a:chExt cx="2342659" cy="8574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0" y="0"/>
                  </a:moveTo>
                  <a:lnTo>
                    <a:pt x="2342659" y="0"/>
                  </a:lnTo>
                  <a:lnTo>
                    <a:pt x="2342659" y="857492"/>
                  </a:lnTo>
                  <a:lnTo>
                    <a:pt x="0" y="857492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04775"/>
              <a:ext cx="2342659" cy="75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75489" y="6557226"/>
            <a:ext cx="6998061" cy="2561528"/>
            <a:chOff x="0" y="0"/>
            <a:chExt cx="2342659" cy="8574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0" y="0"/>
                  </a:moveTo>
                  <a:lnTo>
                    <a:pt x="2342659" y="0"/>
                  </a:lnTo>
                  <a:lnTo>
                    <a:pt x="2342659" y="857492"/>
                  </a:lnTo>
                  <a:lnTo>
                    <a:pt x="0" y="857492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04775"/>
              <a:ext cx="2342659" cy="75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66093" y="5776967"/>
            <a:ext cx="3789336" cy="3221831"/>
          </a:xfrm>
          <a:custGeom>
            <a:avLst/>
            <a:gdLst/>
            <a:ahLst/>
            <a:cxnLst/>
            <a:rect r="r" b="b" t="t" l="l"/>
            <a:pathLst>
              <a:path h="3221831" w="3789336">
                <a:moveTo>
                  <a:pt x="0" y="0"/>
                </a:moveTo>
                <a:lnTo>
                  <a:pt x="3789336" y="0"/>
                </a:lnTo>
                <a:lnTo>
                  <a:pt x="3789336" y="3221831"/>
                </a:lnTo>
                <a:lnTo>
                  <a:pt x="0" y="3221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64" t="0" r="-710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324475" y="5822259"/>
            <a:ext cx="3648727" cy="3176539"/>
          </a:xfrm>
          <a:custGeom>
            <a:avLst/>
            <a:gdLst/>
            <a:ahLst/>
            <a:cxnLst/>
            <a:rect r="r" b="b" t="t" l="l"/>
            <a:pathLst>
              <a:path h="3176539" w="3648727">
                <a:moveTo>
                  <a:pt x="0" y="0"/>
                </a:moveTo>
                <a:lnTo>
                  <a:pt x="3648727" y="0"/>
                </a:lnTo>
                <a:lnTo>
                  <a:pt x="3648727" y="3176539"/>
                </a:lnTo>
                <a:lnTo>
                  <a:pt x="0" y="3176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432" r="0" b="-743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04950" y="3009860"/>
            <a:ext cx="7639050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74"/>
              </a:lnSpc>
              <a:spcBef>
                <a:spcPct val="0"/>
              </a:spcBef>
            </a:pPr>
            <a:r>
              <a:rPr lang="en-US" sz="2499" spc="14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Existing solutions often struggle with the trade-off between dimensionality reduction and detection performance. This project seeks to address the following challenges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91672" y="2024301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01.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91672" y="4717783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02.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91672" y="7411266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03.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70185" y="1380736"/>
            <a:ext cx="4543609" cy="376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4"/>
              </a:lnSpc>
            </a:pPr>
            <a:r>
              <a:rPr lang="en-US" sz="2499" spc="3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There is no clear definition of intelligence. (AI) is try to reproduce, or surpass, the</a:t>
            </a:r>
          </a:p>
          <a:p>
            <a:pPr algn="just">
              <a:lnSpc>
                <a:spcPts val="3374"/>
              </a:lnSpc>
            </a:pPr>
            <a:r>
              <a:rPr lang="en-US" sz="2499" spc="3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capabilities of humans and animals</a:t>
            </a:r>
          </a:p>
          <a:p>
            <a:pPr algn="just">
              <a:lnSpc>
                <a:spcPts val="3374"/>
              </a:lnSpc>
            </a:pPr>
          </a:p>
          <a:p>
            <a:pPr algn="just">
              <a:lnSpc>
                <a:spcPts val="3374"/>
              </a:lnSpc>
            </a:pPr>
          </a:p>
          <a:p>
            <a:pPr algn="just">
              <a:lnSpc>
                <a:spcPts val="3374"/>
              </a:lnSpc>
            </a:pPr>
          </a:p>
          <a:p>
            <a:pPr algn="just" marL="0" indent="0" lvl="0">
              <a:lnSpc>
                <a:spcPts val="3374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144547" y="4037640"/>
            <a:ext cx="4394886" cy="2778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400" spc="38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GPS to navigate the best route, performing complex tasks</a:t>
            </a:r>
            <a:r>
              <a:rPr lang="en-US" sz="2400" spc="38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. </a:t>
            </a:r>
            <a:r>
              <a:rPr lang="en-US" sz="2400" spc="38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First chess AI system (AlphaGo) to beat a </a:t>
            </a:r>
            <a:r>
              <a:rPr lang="en-US" sz="2400" spc="38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human world champion, in 2015.</a:t>
            </a:r>
          </a:p>
          <a:p>
            <a:pPr algn="just">
              <a:lnSpc>
                <a:spcPts val="3240"/>
              </a:lnSpc>
            </a:pPr>
          </a:p>
          <a:p>
            <a:pPr algn="just" marL="0" indent="0" lvl="0">
              <a:lnSpc>
                <a:spcPts val="2592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2070625" y="7120684"/>
            <a:ext cx="4132127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4"/>
              </a:lnSpc>
            </a:pPr>
            <a:r>
              <a:rPr lang="en-US" sz="2499" spc="3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They are good only at a very narrow </a:t>
            </a:r>
            <a:r>
              <a:rPr lang="en-US" sz="2499" spc="3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range of tasks </a:t>
            </a:r>
          </a:p>
          <a:p>
            <a:pPr algn="just" marL="0" indent="0" lvl="0">
              <a:lnSpc>
                <a:spcPts val="3374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504950" y="1313136"/>
            <a:ext cx="8066358" cy="132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80"/>
              </a:lnSpc>
            </a:pPr>
            <a:r>
              <a:rPr lang="en-US" b="true" sz="9695" spc="-475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Intelligence ??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672178" y="431453"/>
            <a:ext cx="6393149" cy="411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64"/>
              </a:lnSpc>
            </a:pPr>
            <a:r>
              <a:rPr lang="en-US" b="true" sz="32302" spc="-1582">
                <a:solidFill>
                  <a:srgbClr val="CECECE"/>
                </a:solidFill>
                <a:latin typeface="TT Hoves Bold"/>
                <a:ea typeface="TT Hoves Bold"/>
                <a:cs typeface="TT Hoves Bold"/>
                <a:sym typeface="TT Hoves Bold"/>
              </a:rPr>
              <a:t>06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68103">
            <a:off x="10250341" y="-5542759"/>
            <a:ext cx="16075318" cy="16075318"/>
          </a:xfrm>
          <a:custGeom>
            <a:avLst/>
            <a:gdLst/>
            <a:ahLst/>
            <a:cxnLst/>
            <a:rect r="r" b="b" t="t" l="l"/>
            <a:pathLst>
              <a:path h="16075318" w="16075318">
                <a:moveTo>
                  <a:pt x="0" y="0"/>
                </a:moveTo>
                <a:lnTo>
                  <a:pt x="16075318" y="0"/>
                </a:lnTo>
                <a:lnTo>
                  <a:pt x="16075318" y="16075318"/>
                </a:lnTo>
                <a:lnTo>
                  <a:pt x="0" y="16075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68103">
            <a:off x="-8375005" y="1220641"/>
            <a:ext cx="16075318" cy="16075318"/>
          </a:xfrm>
          <a:custGeom>
            <a:avLst/>
            <a:gdLst/>
            <a:ahLst/>
            <a:cxnLst/>
            <a:rect r="r" b="b" t="t" l="l"/>
            <a:pathLst>
              <a:path h="16075318" w="16075318">
                <a:moveTo>
                  <a:pt x="0" y="0"/>
                </a:moveTo>
                <a:lnTo>
                  <a:pt x="16075318" y="0"/>
                </a:lnTo>
                <a:lnTo>
                  <a:pt x="16075318" y="16075318"/>
                </a:lnTo>
                <a:lnTo>
                  <a:pt x="0" y="16075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63641" y="2494900"/>
            <a:ext cx="16695659" cy="6999156"/>
            <a:chOff x="0" y="0"/>
            <a:chExt cx="4397211" cy="18433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97211" cy="1843399"/>
            </a:xfrm>
            <a:custGeom>
              <a:avLst/>
              <a:gdLst/>
              <a:ahLst/>
              <a:cxnLst/>
              <a:rect r="r" b="b" t="t" l="l"/>
              <a:pathLst>
                <a:path h="1843399" w="4397211">
                  <a:moveTo>
                    <a:pt x="0" y="0"/>
                  </a:moveTo>
                  <a:lnTo>
                    <a:pt x="4397211" y="0"/>
                  </a:lnTo>
                  <a:lnTo>
                    <a:pt x="4397211" y="1843399"/>
                  </a:lnTo>
                  <a:lnTo>
                    <a:pt x="0" y="1843399"/>
                  </a:lnTo>
                  <a:close/>
                </a:path>
              </a:pathLst>
            </a:custGeom>
            <a:solidFill>
              <a:srgbClr val="EFEFEF"/>
            </a:solidFill>
            <a:ln w="95250" cap="sq">
              <a:solidFill>
                <a:srgbClr val="C1C2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97211" cy="1900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885862" y="761741"/>
            <a:ext cx="13373277" cy="132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180"/>
              </a:lnSpc>
            </a:pPr>
            <a:r>
              <a:rPr lang="en-US" b="true" sz="9695" spc="-475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Brain VS Neural Network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784572" y="1748764"/>
            <a:ext cx="14102688" cy="14102688"/>
          </a:xfrm>
          <a:custGeom>
            <a:avLst/>
            <a:gdLst/>
            <a:ahLst/>
            <a:cxnLst/>
            <a:rect r="r" b="b" t="t" l="l"/>
            <a:pathLst>
              <a:path h="14102688" w="14102688">
                <a:moveTo>
                  <a:pt x="0" y="0"/>
                </a:moveTo>
                <a:lnTo>
                  <a:pt x="14102688" y="0"/>
                </a:lnTo>
                <a:lnTo>
                  <a:pt x="14102688" y="14102689"/>
                </a:lnTo>
                <a:lnTo>
                  <a:pt x="0" y="141026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76964" y="2997558"/>
            <a:ext cx="12791073" cy="5993841"/>
          </a:xfrm>
          <a:custGeom>
            <a:avLst/>
            <a:gdLst/>
            <a:ahLst/>
            <a:cxnLst/>
            <a:rect r="r" b="b" t="t" l="l"/>
            <a:pathLst>
              <a:path h="5993841" w="12791073">
                <a:moveTo>
                  <a:pt x="0" y="0"/>
                </a:moveTo>
                <a:lnTo>
                  <a:pt x="12791072" y="0"/>
                </a:lnTo>
                <a:lnTo>
                  <a:pt x="12791072" y="5993840"/>
                </a:lnTo>
                <a:lnTo>
                  <a:pt x="0" y="59938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545724"/>
            <a:ext cx="6444309" cy="3026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19"/>
              </a:lnSpc>
            </a:pPr>
            <a:r>
              <a:rPr lang="en-US" b="true" sz="11978" spc="-562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what is classifier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934075"/>
            <a:ext cx="7707571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A classifier is an algorithm that sorts data into groups. It's a key tool in machine learning and data mining. The classifier looks at input data and puts it into one of several preset categories based on what it sees. Classifiers play a big role in supervised learning.</a:t>
            </a:r>
          </a:p>
          <a:p>
            <a:pPr algn="just"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480781" y="-7939543"/>
            <a:ext cx="15177319" cy="15177319"/>
          </a:xfrm>
          <a:custGeom>
            <a:avLst/>
            <a:gdLst/>
            <a:ahLst/>
            <a:cxnLst/>
            <a:rect r="r" b="b" t="t" l="l"/>
            <a:pathLst>
              <a:path h="15177319" w="15177319">
                <a:moveTo>
                  <a:pt x="0" y="0"/>
                </a:moveTo>
                <a:lnTo>
                  <a:pt x="15177319" y="0"/>
                </a:lnTo>
                <a:lnTo>
                  <a:pt x="15177319" y="15177319"/>
                </a:lnTo>
                <a:lnTo>
                  <a:pt x="0" y="1517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66469" y="5556794"/>
            <a:ext cx="8217790" cy="4817439"/>
            <a:chOff x="0" y="0"/>
            <a:chExt cx="2164356" cy="12687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4356" cy="1268790"/>
            </a:xfrm>
            <a:custGeom>
              <a:avLst/>
              <a:gdLst/>
              <a:ahLst/>
              <a:cxnLst/>
              <a:rect r="r" b="b" t="t" l="l"/>
              <a:pathLst>
                <a:path h="1268790" w="2164356">
                  <a:moveTo>
                    <a:pt x="0" y="0"/>
                  </a:moveTo>
                  <a:lnTo>
                    <a:pt x="2164356" y="0"/>
                  </a:lnTo>
                  <a:lnTo>
                    <a:pt x="2164356" y="1268790"/>
                  </a:lnTo>
                  <a:lnTo>
                    <a:pt x="0" y="1268790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64356" cy="1325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719168" y="6975212"/>
            <a:ext cx="6265091" cy="483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b="true" sz="37888" spc="-1856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60507" y="5905500"/>
            <a:ext cx="3117321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Thynk Unlimited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72233" y="5905500"/>
            <a:ext cx="1406261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51713" y="5905500"/>
            <a:ext cx="1927462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Project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633181" y="-7787143"/>
            <a:ext cx="15177319" cy="15177319"/>
          </a:xfrm>
          <a:custGeom>
            <a:avLst/>
            <a:gdLst/>
            <a:ahLst/>
            <a:cxnLst/>
            <a:rect r="r" b="b" t="t" l="l"/>
            <a:pathLst>
              <a:path h="15177319" w="15177319">
                <a:moveTo>
                  <a:pt x="0" y="0"/>
                </a:moveTo>
                <a:lnTo>
                  <a:pt x="15177319" y="0"/>
                </a:lnTo>
                <a:lnTo>
                  <a:pt x="15177319" y="15177319"/>
                </a:lnTo>
                <a:lnTo>
                  <a:pt x="0" y="1517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85581" y="-7634743"/>
            <a:ext cx="15177319" cy="15177319"/>
          </a:xfrm>
          <a:custGeom>
            <a:avLst/>
            <a:gdLst/>
            <a:ahLst/>
            <a:cxnLst/>
            <a:rect r="r" b="b" t="t" l="l"/>
            <a:pathLst>
              <a:path h="15177319" w="15177319">
                <a:moveTo>
                  <a:pt x="0" y="0"/>
                </a:moveTo>
                <a:lnTo>
                  <a:pt x="15177319" y="0"/>
                </a:lnTo>
                <a:lnTo>
                  <a:pt x="15177319" y="15177319"/>
                </a:lnTo>
                <a:lnTo>
                  <a:pt x="0" y="1517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323619" y="262829"/>
            <a:ext cx="4528094" cy="4528094"/>
          </a:xfrm>
          <a:custGeom>
            <a:avLst/>
            <a:gdLst/>
            <a:ahLst/>
            <a:cxnLst/>
            <a:rect r="r" b="b" t="t" l="l"/>
            <a:pathLst>
              <a:path h="4528094" w="4528094">
                <a:moveTo>
                  <a:pt x="0" y="0"/>
                </a:moveTo>
                <a:lnTo>
                  <a:pt x="4528094" y="0"/>
                </a:lnTo>
                <a:lnTo>
                  <a:pt x="4528094" y="4528094"/>
                </a:lnTo>
                <a:lnTo>
                  <a:pt x="0" y="4528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52307" y="-6559959"/>
            <a:ext cx="9842331" cy="9842331"/>
          </a:xfrm>
          <a:custGeom>
            <a:avLst/>
            <a:gdLst/>
            <a:ahLst/>
            <a:cxnLst/>
            <a:rect r="r" b="b" t="t" l="l"/>
            <a:pathLst>
              <a:path h="9842331" w="9842331">
                <a:moveTo>
                  <a:pt x="0" y="0"/>
                </a:moveTo>
                <a:lnTo>
                  <a:pt x="9842331" y="0"/>
                </a:lnTo>
                <a:lnTo>
                  <a:pt x="9842331" y="9842330"/>
                </a:lnTo>
                <a:lnTo>
                  <a:pt x="0" y="9842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872701" y="467020"/>
            <a:ext cx="7429930" cy="4950191"/>
          </a:xfrm>
          <a:custGeom>
            <a:avLst/>
            <a:gdLst/>
            <a:ahLst/>
            <a:cxnLst/>
            <a:rect r="r" b="b" t="t" l="l"/>
            <a:pathLst>
              <a:path h="4950191" w="7429930">
                <a:moveTo>
                  <a:pt x="0" y="0"/>
                </a:moveTo>
                <a:lnTo>
                  <a:pt x="7429930" y="0"/>
                </a:lnTo>
                <a:lnTo>
                  <a:pt x="7429930" y="4950191"/>
                </a:lnTo>
                <a:lnTo>
                  <a:pt x="0" y="49501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37723" y="5991438"/>
            <a:ext cx="7624730" cy="7624730"/>
          </a:xfrm>
          <a:custGeom>
            <a:avLst/>
            <a:gdLst/>
            <a:ahLst/>
            <a:cxnLst/>
            <a:rect r="r" b="b" t="t" l="l"/>
            <a:pathLst>
              <a:path h="7624730" w="7624730">
                <a:moveTo>
                  <a:pt x="0" y="0"/>
                </a:moveTo>
                <a:lnTo>
                  <a:pt x="7624730" y="0"/>
                </a:lnTo>
                <a:lnTo>
                  <a:pt x="7624730" y="7624731"/>
                </a:lnTo>
                <a:lnTo>
                  <a:pt x="0" y="7624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88972" y="1001772"/>
            <a:ext cx="273982" cy="245024"/>
            <a:chOff x="0" y="0"/>
            <a:chExt cx="91718" cy="820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718" cy="82024"/>
            </a:xfrm>
            <a:custGeom>
              <a:avLst/>
              <a:gdLst/>
              <a:ahLst/>
              <a:cxnLst/>
              <a:rect r="r" b="b" t="t" l="l"/>
              <a:pathLst>
                <a:path h="82024" w="91718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91718" cy="82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278247" y="6124240"/>
            <a:ext cx="273982" cy="245024"/>
            <a:chOff x="0" y="0"/>
            <a:chExt cx="91718" cy="820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718" cy="82024"/>
            </a:xfrm>
            <a:custGeom>
              <a:avLst/>
              <a:gdLst/>
              <a:ahLst/>
              <a:cxnLst/>
              <a:rect r="r" b="b" t="t" l="l"/>
              <a:pathLst>
                <a:path h="82024" w="91718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85725"/>
              <a:ext cx="91718" cy="82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822665" y="-795948"/>
            <a:ext cx="5481206" cy="11878896"/>
            <a:chOff x="0" y="0"/>
            <a:chExt cx="1443610" cy="31285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43610" cy="3128598"/>
            </a:xfrm>
            <a:custGeom>
              <a:avLst/>
              <a:gdLst/>
              <a:ahLst/>
              <a:cxnLst/>
              <a:rect r="r" b="b" t="t" l="l"/>
              <a:pathLst>
                <a:path h="3128598" w="1443610">
                  <a:moveTo>
                    <a:pt x="0" y="0"/>
                  </a:moveTo>
                  <a:lnTo>
                    <a:pt x="1443610" y="0"/>
                  </a:lnTo>
                  <a:lnTo>
                    <a:pt x="1443610" y="3128598"/>
                  </a:lnTo>
                  <a:lnTo>
                    <a:pt x="0" y="3128598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443610" cy="3185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989846" y="637251"/>
            <a:ext cx="4258523" cy="4258523"/>
          </a:xfrm>
          <a:custGeom>
            <a:avLst/>
            <a:gdLst/>
            <a:ahLst/>
            <a:cxnLst/>
            <a:rect r="r" b="b" t="t" l="l"/>
            <a:pathLst>
              <a:path h="4258523" w="4258523">
                <a:moveTo>
                  <a:pt x="0" y="0"/>
                </a:moveTo>
                <a:lnTo>
                  <a:pt x="4258523" y="0"/>
                </a:lnTo>
                <a:lnTo>
                  <a:pt x="4258523" y="4258523"/>
                </a:lnTo>
                <a:lnTo>
                  <a:pt x="0" y="4258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234490" y="5246861"/>
            <a:ext cx="4253334" cy="4253334"/>
          </a:xfrm>
          <a:custGeom>
            <a:avLst/>
            <a:gdLst/>
            <a:ahLst/>
            <a:cxnLst/>
            <a:rect r="r" b="b" t="t" l="l"/>
            <a:pathLst>
              <a:path h="4253334" w="4253334">
                <a:moveTo>
                  <a:pt x="0" y="0"/>
                </a:moveTo>
                <a:lnTo>
                  <a:pt x="4253334" y="0"/>
                </a:lnTo>
                <a:lnTo>
                  <a:pt x="4253334" y="4253334"/>
                </a:lnTo>
                <a:lnTo>
                  <a:pt x="0" y="4253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948717" y="964696"/>
            <a:ext cx="5059929" cy="82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6"/>
              </a:lnSpc>
            </a:pPr>
            <a:r>
              <a:rPr lang="en-US" sz="3200" b="true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Forward </a:t>
            </a:r>
          </a:p>
          <a:p>
            <a:pPr algn="just">
              <a:lnSpc>
                <a:spcPts val="3296"/>
              </a:lnSpc>
            </a:pPr>
            <a:r>
              <a:rPr lang="en-US" b="true" sz="3200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Propogation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48717" y="1767971"/>
            <a:ext cx="4539107" cy="272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67"/>
              </a:lnSpc>
            </a:pPr>
            <a:r>
              <a:rPr lang="en-US" sz="27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Information flows from the input layer to the output layer i</a:t>
            </a:r>
            <a:r>
              <a:rPr lang="en-US" sz="27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what is called forward propagation</a:t>
            </a:r>
          </a:p>
          <a:p>
            <a:pPr algn="just">
              <a:lnSpc>
                <a:spcPts val="4367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695157" y="6861389"/>
            <a:ext cx="4314015" cy="263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11"/>
              </a:lnSpc>
            </a:pPr>
            <a:r>
              <a:rPr lang="en-US" sz="26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The common algorithm used for updating DNN weights is called </a:t>
            </a:r>
          </a:p>
          <a:p>
            <a:pPr algn="just">
              <a:lnSpc>
                <a:spcPts val="4211"/>
              </a:lnSpc>
            </a:pPr>
            <a:r>
              <a:rPr lang="en-US" sz="26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backpropagation </a:t>
            </a:r>
          </a:p>
          <a:p>
            <a:pPr algn="just">
              <a:lnSpc>
                <a:spcPts val="4211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-2015890" y="3530202"/>
            <a:ext cx="10287000" cy="2260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13"/>
              </a:lnSpc>
            </a:pPr>
            <a:r>
              <a:rPr lang="en-US" sz="16913" spc="-811" b="true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Weights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707284" y="-253023"/>
            <a:ext cx="3677731" cy="284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06"/>
              </a:lnSpc>
            </a:pPr>
            <a:r>
              <a:rPr lang="en-US" b="true" sz="22241" spc="-108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95157" y="6058113"/>
            <a:ext cx="4564143" cy="82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6"/>
              </a:lnSpc>
            </a:pPr>
            <a:r>
              <a:rPr lang="en-US" sz="3200" b="true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Backward</a:t>
            </a:r>
          </a:p>
          <a:p>
            <a:pPr algn="just">
              <a:lnSpc>
                <a:spcPts val="3296"/>
              </a:lnSpc>
            </a:pPr>
            <a:r>
              <a:rPr lang="en-US" b="true" sz="3200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Propogation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26789" y="-2986203"/>
            <a:ext cx="7624730" cy="7624730"/>
          </a:xfrm>
          <a:custGeom>
            <a:avLst/>
            <a:gdLst/>
            <a:ahLst/>
            <a:cxnLst/>
            <a:rect r="r" b="b" t="t" l="l"/>
            <a:pathLst>
              <a:path h="7624730" w="7624730">
                <a:moveTo>
                  <a:pt x="0" y="0"/>
                </a:moveTo>
                <a:lnTo>
                  <a:pt x="7624731" y="0"/>
                </a:lnTo>
                <a:lnTo>
                  <a:pt x="7624731" y="7624731"/>
                </a:lnTo>
                <a:lnTo>
                  <a:pt x="0" y="7624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87192" y="-795948"/>
            <a:ext cx="5358372" cy="11878896"/>
            <a:chOff x="0" y="0"/>
            <a:chExt cx="1411258" cy="31285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11258" cy="3128598"/>
            </a:xfrm>
            <a:custGeom>
              <a:avLst/>
              <a:gdLst/>
              <a:ahLst/>
              <a:cxnLst/>
              <a:rect r="r" b="b" t="t" l="l"/>
              <a:pathLst>
                <a:path h="3128598" w="1411258">
                  <a:moveTo>
                    <a:pt x="0" y="0"/>
                  </a:moveTo>
                  <a:lnTo>
                    <a:pt x="1411258" y="0"/>
                  </a:lnTo>
                  <a:lnTo>
                    <a:pt x="1411258" y="3128598"/>
                  </a:lnTo>
                  <a:lnTo>
                    <a:pt x="0" y="3128598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11258" cy="3185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84727" y="2728448"/>
            <a:ext cx="11281695" cy="6353418"/>
          </a:xfrm>
          <a:custGeom>
            <a:avLst/>
            <a:gdLst/>
            <a:ahLst/>
            <a:cxnLst/>
            <a:rect r="r" b="b" t="t" l="l"/>
            <a:pathLst>
              <a:path h="6353418" w="11281695">
                <a:moveTo>
                  <a:pt x="0" y="0"/>
                </a:moveTo>
                <a:lnTo>
                  <a:pt x="11281695" y="0"/>
                </a:lnTo>
                <a:lnTo>
                  <a:pt x="11281695" y="6353417"/>
                </a:lnTo>
                <a:lnTo>
                  <a:pt x="0" y="6353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5400000">
            <a:off x="15959685" y="1660683"/>
            <a:ext cx="3117321" cy="90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PAPER 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16815216" y="5270137"/>
            <a:ext cx="1406261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80473" y="7308587"/>
            <a:ext cx="6265091" cy="483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b="true" sz="37888" spc="-1856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12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15959685" y="8111922"/>
            <a:ext cx="3117321" cy="90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ARTIFICAL INTELLIGENCE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0697" y="702338"/>
            <a:ext cx="8579304" cy="1173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2"/>
              </a:lnSpc>
            </a:pPr>
            <a:r>
              <a:rPr lang="en-US" sz="692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a classifier 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6531" y="1780798"/>
            <a:ext cx="792763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Dog or Cat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10396" y="5143500"/>
            <a:ext cx="7624730" cy="7624730"/>
          </a:xfrm>
          <a:custGeom>
            <a:avLst/>
            <a:gdLst/>
            <a:ahLst/>
            <a:cxnLst/>
            <a:rect r="r" b="b" t="t" l="l"/>
            <a:pathLst>
              <a:path h="7624730" w="7624730">
                <a:moveTo>
                  <a:pt x="0" y="0"/>
                </a:moveTo>
                <a:lnTo>
                  <a:pt x="7624730" y="0"/>
                </a:lnTo>
                <a:lnTo>
                  <a:pt x="7624730" y="7624730"/>
                </a:lnTo>
                <a:lnTo>
                  <a:pt x="0" y="7624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69953" y="1097116"/>
            <a:ext cx="273982" cy="245024"/>
            <a:chOff x="0" y="0"/>
            <a:chExt cx="91718" cy="820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718" cy="82024"/>
            </a:xfrm>
            <a:custGeom>
              <a:avLst/>
              <a:gdLst/>
              <a:ahLst/>
              <a:cxnLst/>
              <a:rect r="r" b="b" t="t" l="l"/>
              <a:pathLst>
                <a:path h="82024" w="91718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91718" cy="82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428063" y="5276301"/>
            <a:ext cx="273982" cy="245024"/>
            <a:chOff x="0" y="0"/>
            <a:chExt cx="91718" cy="820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718" cy="82024"/>
            </a:xfrm>
            <a:custGeom>
              <a:avLst/>
              <a:gdLst/>
              <a:ahLst/>
              <a:cxnLst/>
              <a:rect r="r" b="b" t="t" l="l"/>
              <a:pathLst>
                <a:path h="82024" w="91718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85725"/>
              <a:ext cx="91718" cy="82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822665" y="-795948"/>
            <a:ext cx="6663868" cy="11878896"/>
            <a:chOff x="0" y="0"/>
            <a:chExt cx="1755093" cy="31285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55093" cy="3128598"/>
            </a:xfrm>
            <a:custGeom>
              <a:avLst/>
              <a:gdLst/>
              <a:ahLst/>
              <a:cxnLst/>
              <a:rect r="r" b="b" t="t" l="l"/>
              <a:pathLst>
                <a:path h="3128598" w="1755093">
                  <a:moveTo>
                    <a:pt x="0" y="0"/>
                  </a:moveTo>
                  <a:lnTo>
                    <a:pt x="1755093" y="0"/>
                  </a:lnTo>
                  <a:lnTo>
                    <a:pt x="1755093" y="3128598"/>
                  </a:lnTo>
                  <a:lnTo>
                    <a:pt x="0" y="3128598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755093" cy="3185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428063" y="640109"/>
            <a:ext cx="5269718" cy="3903762"/>
          </a:xfrm>
          <a:custGeom>
            <a:avLst/>
            <a:gdLst/>
            <a:ahLst/>
            <a:cxnLst/>
            <a:rect r="r" b="b" t="t" l="l"/>
            <a:pathLst>
              <a:path h="3903762" w="5269718">
                <a:moveTo>
                  <a:pt x="0" y="0"/>
                </a:moveTo>
                <a:lnTo>
                  <a:pt x="5269718" y="0"/>
                </a:lnTo>
                <a:lnTo>
                  <a:pt x="5269718" y="3903762"/>
                </a:lnTo>
                <a:lnTo>
                  <a:pt x="0" y="3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2482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337278" y="5583960"/>
            <a:ext cx="4868692" cy="3903762"/>
          </a:xfrm>
          <a:custGeom>
            <a:avLst/>
            <a:gdLst/>
            <a:ahLst/>
            <a:cxnLst/>
            <a:rect r="r" b="b" t="t" l="l"/>
            <a:pathLst>
              <a:path h="3903762" w="4868692">
                <a:moveTo>
                  <a:pt x="0" y="0"/>
                </a:moveTo>
                <a:lnTo>
                  <a:pt x="4868692" y="0"/>
                </a:lnTo>
                <a:lnTo>
                  <a:pt x="4868692" y="3903762"/>
                </a:lnTo>
                <a:lnTo>
                  <a:pt x="0" y="3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9161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729698" y="1847492"/>
            <a:ext cx="5301107" cy="306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5"/>
              </a:lnSpc>
            </a:pPr>
            <a:r>
              <a:rPr lang="en-US" sz="25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 The first is supervised </a:t>
            </a:r>
          </a:p>
          <a:p>
            <a:pPr algn="just">
              <a:lnSpc>
                <a:spcPts val="4055"/>
              </a:lnSpc>
            </a:pPr>
            <a:r>
              <a:rPr lang="en-US" sz="25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training, which is more accurate but less effcient, where systems scan many data samples already labeled by people </a:t>
            </a:r>
          </a:p>
          <a:p>
            <a:pPr algn="just">
              <a:lnSpc>
                <a:spcPts val="405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844972" y="5210175"/>
            <a:ext cx="4784397" cy="411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6"/>
              </a:lnSpc>
            </a:pPr>
            <a:r>
              <a:rPr lang="en-US" b="true" sz="3200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Self Supervised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02045" y="5919066"/>
            <a:ext cx="5197242" cy="314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9"/>
              </a:lnSpc>
            </a:pPr>
            <a:r>
              <a:rPr lang="en-US" sz="24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The second way is self-supervised </a:t>
            </a:r>
          </a:p>
          <a:p>
            <a:pPr algn="just">
              <a:lnSpc>
                <a:spcPts val="3587"/>
              </a:lnSpc>
            </a:pPr>
            <a:r>
              <a:rPr lang="en-US" sz="22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training, where the network tries to reconstruct information it already </a:t>
            </a:r>
          </a:p>
          <a:p>
            <a:pPr algn="just">
              <a:lnSpc>
                <a:spcPts val="3587"/>
              </a:lnSpc>
            </a:pPr>
            <a:r>
              <a:rPr lang="en-US" sz="22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has (its input) after representing the information within its layers this </a:t>
            </a:r>
          </a:p>
          <a:p>
            <a:pPr algn="just">
              <a:lnSpc>
                <a:spcPts val="3587"/>
              </a:lnSpc>
            </a:pPr>
            <a:r>
              <a:rPr lang="en-US" sz="22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does not require human intervention. </a:t>
            </a:r>
          </a:p>
          <a:p>
            <a:pPr algn="just">
              <a:lnSpc>
                <a:spcPts val="3587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-1952414" y="2428502"/>
            <a:ext cx="10287000" cy="4405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13"/>
              </a:lnSpc>
            </a:pPr>
            <a:r>
              <a:rPr lang="en-US" sz="16913" spc="-811" b="true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Types - </a:t>
            </a:r>
          </a:p>
          <a:p>
            <a:pPr algn="l">
              <a:lnSpc>
                <a:spcPts val="16913"/>
              </a:lnSpc>
            </a:pPr>
            <a:r>
              <a:rPr lang="en-US" sz="16913" spc="-811" b="true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To Train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707284" y="-253023"/>
            <a:ext cx="3677731" cy="284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06"/>
              </a:lnSpc>
            </a:pPr>
            <a:r>
              <a:rPr lang="en-US" b="true" sz="22241" spc="-108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10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29698" y="964696"/>
            <a:ext cx="4539107" cy="411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6"/>
              </a:lnSpc>
            </a:pPr>
            <a:r>
              <a:rPr lang="en-US" b="true" sz="3200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Supervised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68103">
            <a:off x="10250341" y="-5542759"/>
            <a:ext cx="16075318" cy="16075318"/>
          </a:xfrm>
          <a:custGeom>
            <a:avLst/>
            <a:gdLst/>
            <a:ahLst/>
            <a:cxnLst/>
            <a:rect r="r" b="b" t="t" l="l"/>
            <a:pathLst>
              <a:path h="16075318" w="16075318">
                <a:moveTo>
                  <a:pt x="0" y="0"/>
                </a:moveTo>
                <a:lnTo>
                  <a:pt x="16075318" y="0"/>
                </a:lnTo>
                <a:lnTo>
                  <a:pt x="16075318" y="16075318"/>
                </a:lnTo>
                <a:lnTo>
                  <a:pt x="0" y="16075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68103">
            <a:off x="-8375005" y="1220641"/>
            <a:ext cx="16075318" cy="16075318"/>
          </a:xfrm>
          <a:custGeom>
            <a:avLst/>
            <a:gdLst/>
            <a:ahLst/>
            <a:cxnLst/>
            <a:rect r="r" b="b" t="t" l="l"/>
            <a:pathLst>
              <a:path h="16075318" w="16075318">
                <a:moveTo>
                  <a:pt x="0" y="0"/>
                </a:moveTo>
                <a:lnTo>
                  <a:pt x="16075318" y="0"/>
                </a:lnTo>
                <a:lnTo>
                  <a:pt x="16075318" y="16075318"/>
                </a:lnTo>
                <a:lnTo>
                  <a:pt x="0" y="16075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63641" y="2259144"/>
            <a:ext cx="16695659" cy="6999156"/>
            <a:chOff x="0" y="0"/>
            <a:chExt cx="4397211" cy="18433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97211" cy="1843399"/>
            </a:xfrm>
            <a:custGeom>
              <a:avLst/>
              <a:gdLst/>
              <a:ahLst/>
              <a:cxnLst/>
              <a:rect r="r" b="b" t="t" l="l"/>
              <a:pathLst>
                <a:path h="1843399" w="4397211">
                  <a:moveTo>
                    <a:pt x="0" y="0"/>
                  </a:moveTo>
                  <a:lnTo>
                    <a:pt x="4397211" y="0"/>
                  </a:lnTo>
                  <a:lnTo>
                    <a:pt x="4397211" y="1843399"/>
                  </a:lnTo>
                  <a:lnTo>
                    <a:pt x="0" y="1843399"/>
                  </a:lnTo>
                  <a:close/>
                </a:path>
              </a:pathLst>
            </a:custGeom>
            <a:solidFill>
              <a:srgbClr val="EFEFEF"/>
            </a:solidFill>
            <a:ln w="95250" cap="sq">
              <a:solidFill>
                <a:srgbClr val="C1C2F2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397211" cy="1900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593047" y="99102"/>
            <a:ext cx="6393149" cy="411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64"/>
              </a:lnSpc>
            </a:pPr>
            <a:r>
              <a:rPr lang="en-US" b="true" sz="32302" spc="-1582">
                <a:solidFill>
                  <a:srgbClr val="CECECE"/>
                </a:solidFill>
                <a:latin typeface="TT Hoves Bold"/>
                <a:ea typeface="TT Hoves Bold"/>
                <a:cs typeface="TT Hoves Bold"/>
                <a:sym typeface="TT Hoves Bold"/>
              </a:rPr>
              <a:t>08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099463" y="3507056"/>
            <a:ext cx="14102688" cy="14102688"/>
          </a:xfrm>
          <a:custGeom>
            <a:avLst/>
            <a:gdLst/>
            <a:ahLst/>
            <a:cxnLst/>
            <a:rect r="r" b="b" t="t" l="l"/>
            <a:pathLst>
              <a:path h="14102688" w="14102688">
                <a:moveTo>
                  <a:pt x="0" y="0"/>
                </a:moveTo>
                <a:lnTo>
                  <a:pt x="14102688" y="0"/>
                </a:lnTo>
                <a:lnTo>
                  <a:pt x="14102688" y="14102688"/>
                </a:lnTo>
                <a:lnTo>
                  <a:pt x="0" y="14102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0543" y="2655385"/>
            <a:ext cx="8263829" cy="4298568"/>
          </a:xfrm>
          <a:custGeom>
            <a:avLst/>
            <a:gdLst/>
            <a:ahLst/>
            <a:cxnLst/>
            <a:rect r="r" b="b" t="t" l="l"/>
            <a:pathLst>
              <a:path h="4298568" w="8263829">
                <a:moveTo>
                  <a:pt x="0" y="0"/>
                </a:moveTo>
                <a:lnTo>
                  <a:pt x="8263830" y="0"/>
                </a:lnTo>
                <a:lnTo>
                  <a:pt x="8263830" y="4298568"/>
                </a:lnTo>
                <a:lnTo>
                  <a:pt x="0" y="42985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19" r="0" b="-141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648566" y="2708724"/>
            <a:ext cx="7311843" cy="3926959"/>
          </a:xfrm>
          <a:custGeom>
            <a:avLst/>
            <a:gdLst/>
            <a:ahLst/>
            <a:cxnLst/>
            <a:rect r="r" b="b" t="t" l="l"/>
            <a:pathLst>
              <a:path h="3926959" w="7311843">
                <a:moveTo>
                  <a:pt x="0" y="0"/>
                </a:moveTo>
                <a:lnTo>
                  <a:pt x="7311843" y="0"/>
                </a:lnTo>
                <a:lnTo>
                  <a:pt x="7311843" y="3926959"/>
                </a:lnTo>
                <a:lnTo>
                  <a:pt x="0" y="39269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536" t="0" r="-853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1111" y="-109181"/>
            <a:ext cx="8580359" cy="2399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319"/>
              </a:lnSpc>
            </a:pPr>
            <a:r>
              <a:rPr lang="en-US" b="true" sz="8876" spc="-434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How chatgpt and gemini works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3332" y="7047827"/>
            <a:ext cx="14295719" cy="1949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00781" indent="-200390" lvl="1">
              <a:lnSpc>
                <a:spcPts val="2598"/>
              </a:lnSpc>
              <a:spcBef>
                <a:spcPct val="0"/>
              </a:spcBef>
              <a:buFont typeface="Arial"/>
              <a:buChar char="•"/>
            </a:pPr>
            <a:r>
              <a:rPr lang="en-US" sz="1856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ChatGPT (OpenAI): Based on GPT-4 architecture, it’s a large language model using transformer neural networks. Trained on vast text data, it generates human-like responses. Uses deep learning to understand and predict context.</a:t>
            </a:r>
          </a:p>
          <a:p>
            <a:pPr algn="ctr" marL="400781" indent="-200390" lvl="1">
              <a:lnSpc>
                <a:spcPts val="2598"/>
              </a:lnSpc>
              <a:spcBef>
                <a:spcPct val="0"/>
              </a:spcBef>
              <a:buFont typeface="Arial"/>
              <a:buChar char="•"/>
            </a:pPr>
            <a:r>
              <a:rPr lang="en-US" sz="1856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Gemini (Google DeepMind): Combines advanced language and multimodal capabilities (text + images). Designed for complex tasks like understanding visuals, code, and language. Optimized for efficiency and versatility across different AI applications.</a:t>
            </a:r>
          </a:p>
          <a:p>
            <a:pPr algn="ctr" marL="400781" indent="-200390" lvl="1">
              <a:lnSpc>
                <a:spcPts val="2598"/>
              </a:lnSpc>
              <a:spcBef>
                <a:spcPct val="0"/>
              </a:spcBef>
              <a:buFont typeface="Arial"/>
              <a:buChar char="•"/>
            </a:pPr>
            <a:r>
              <a:rPr lang="en-US" sz="1856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Common Features: Both leverage pre-training (learning from large datasets) and fine-tuning (adjustments for specific tasks) to handle diverse user queries.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30063" y="1936909"/>
            <a:ext cx="11221859" cy="11221859"/>
          </a:xfrm>
          <a:custGeom>
            <a:avLst/>
            <a:gdLst/>
            <a:ahLst/>
            <a:cxnLst/>
            <a:rect r="r" b="b" t="t" l="l"/>
            <a:pathLst>
              <a:path h="11221859" w="11221859">
                <a:moveTo>
                  <a:pt x="0" y="0"/>
                </a:moveTo>
                <a:lnTo>
                  <a:pt x="11221858" y="0"/>
                </a:lnTo>
                <a:lnTo>
                  <a:pt x="11221858" y="11221858"/>
                </a:lnTo>
                <a:lnTo>
                  <a:pt x="0" y="1122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6258" y="-450527"/>
            <a:ext cx="19680517" cy="1704491"/>
            <a:chOff x="0" y="0"/>
            <a:chExt cx="5183346" cy="4489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83346" cy="448919"/>
            </a:xfrm>
            <a:custGeom>
              <a:avLst/>
              <a:gdLst/>
              <a:ahLst/>
              <a:cxnLst/>
              <a:rect r="r" b="b" t="t" l="l"/>
              <a:pathLst>
                <a:path h="448919" w="5183346">
                  <a:moveTo>
                    <a:pt x="0" y="0"/>
                  </a:moveTo>
                  <a:lnTo>
                    <a:pt x="5183346" y="0"/>
                  </a:lnTo>
                  <a:lnTo>
                    <a:pt x="5183346" y="448919"/>
                  </a:lnTo>
                  <a:lnTo>
                    <a:pt x="0" y="448919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183346" cy="506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284415" y="123189"/>
            <a:ext cx="3117321" cy="90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PAPER PRESENTATION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23189"/>
            <a:ext cx="3117321" cy="90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ARTIFICAL INTELLIGENCE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99505" y="351789"/>
            <a:ext cx="1406261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0790" y="3622866"/>
            <a:ext cx="10598510" cy="2084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18"/>
              </a:lnSpc>
            </a:pPr>
            <a:r>
              <a:rPr lang="en-US" b="true" sz="16402" spc="-803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99505" y="2635265"/>
            <a:ext cx="8459795" cy="57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81"/>
              </a:lnSpc>
            </a:pPr>
            <a:r>
              <a:rPr lang="en-US" sz="4381" spc="-87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Syed. Abdul Azeez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DAGRIA-JcQs</dc:identifier>
  <dcterms:modified xsi:type="dcterms:W3CDTF">2011-08-01T06:04:30Z</dcterms:modified>
  <cp:revision>1</cp:revision>
  <dc:title>Blue Modern Project Presentation</dc:title>
</cp:coreProperties>
</file>